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9" r:id="rId4"/>
  </p:sldMasterIdLst>
  <p:notesMasterIdLst>
    <p:notesMasterId r:id="rId10"/>
  </p:notesMasterIdLst>
  <p:handoutMasterIdLst>
    <p:handoutMasterId r:id="rId11"/>
  </p:handoutMasterIdLst>
  <p:sldIdLst>
    <p:sldId id="256" r:id="rId5"/>
    <p:sldId id="257" r:id="rId6"/>
    <p:sldId id="258" r:id="rId7"/>
    <p:sldId id="260" r:id="rId8"/>
    <p:sldId id="261" r:id="rId9"/>
  </p:sldIdLst>
  <p:sldSz cx="9144000" cy="6858000" type="screen4x3"/>
  <p:notesSz cx="6985000" cy="92837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E75"/>
    <a:srgbClr val="C06000"/>
    <a:srgbClr val="DFECD8"/>
    <a:srgbClr val="C5DDB9"/>
    <a:srgbClr val="FFDBB7"/>
    <a:srgbClr val="8FC7FF"/>
    <a:srgbClr val="C1E0FF"/>
    <a:srgbClr val="DEC8EE"/>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53" autoAdjust="0"/>
    <p:restoredTop sz="94395" autoAdjust="0"/>
  </p:normalViewPr>
  <p:slideViewPr>
    <p:cSldViewPr snapToGrid="0">
      <p:cViewPr varScale="1">
        <p:scale>
          <a:sx n="109" d="100"/>
          <a:sy n="109" d="100"/>
        </p:scale>
        <p:origin x="-1398"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a:p>
        </p:txBody>
      </p:sp>
      <p:sp>
        <p:nvSpPr>
          <p:cNvPr id="18435" name="Rectangle 3"/>
          <p:cNvSpPr>
            <a:spLocks noGrp="1" noChangeArrowheads="1"/>
          </p:cNvSpPr>
          <p:nvPr>
            <p:ph type="dt" sz="quarter" idx="1"/>
          </p:nvPr>
        </p:nvSpPr>
        <p:spPr bwMode="auto">
          <a:xfrm>
            <a:off x="395605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endParaRPr lang="en-US"/>
          </a:p>
        </p:txBody>
      </p:sp>
      <p:sp>
        <p:nvSpPr>
          <p:cNvPr id="18436" name="Rectangle 4"/>
          <p:cNvSpPr>
            <a:spLocks noGrp="1" noChangeArrowheads="1"/>
          </p:cNvSpPr>
          <p:nvPr>
            <p:ph type="ftr" sz="quarter" idx="2"/>
          </p:nvPr>
        </p:nvSpPr>
        <p:spPr bwMode="auto">
          <a:xfrm>
            <a:off x="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a:p>
        </p:txBody>
      </p:sp>
      <p:sp>
        <p:nvSpPr>
          <p:cNvPr id="18437" name="Rectangle 5"/>
          <p:cNvSpPr>
            <a:spLocks noGrp="1" noChangeArrowheads="1"/>
          </p:cNvSpPr>
          <p:nvPr>
            <p:ph type="sldNum" sz="quarter" idx="3"/>
          </p:nvPr>
        </p:nvSpPr>
        <p:spPr bwMode="auto">
          <a:xfrm>
            <a:off x="395605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fld id="{F1A95257-001A-4F8A-A789-17FE7A71464E}" type="slidenum">
              <a:rPr lang="en-US"/>
              <a:pPr>
                <a:defRPr/>
              </a:pPr>
              <a:t>‹#›</a:t>
            </a:fld>
            <a:endParaRPr lang="en-US"/>
          </a:p>
        </p:txBody>
      </p:sp>
    </p:spTree>
    <p:extLst>
      <p:ext uri="{BB962C8B-B14F-4D97-AF65-F5344CB8AC3E}">
        <p14:creationId xmlns="" xmlns:p14="http://schemas.microsoft.com/office/powerpoint/2010/main" val="2246787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a:p>
        </p:txBody>
      </p:sp>
      <p:sp>
        <p:nvSpPr>
          <p:cNvPr id="8195" name="Rectangle 3"/>
          <p:cNvSpPr>
            <a:spLocks noGrp="1" noChangeArrowheads="1"/>
          </p:cNvSpPr>
          <p:nvPr>
            <p:ph type="dt" idx="1"/>
          </p:nvPr>
        </p:nvSpPr>
        <p:spPr bwMode="auto">
          <a:xfrm>
            <a:off x="395605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1171575" y="695325"/>
            <a:ext cx="4641850" cy="3481388"/>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98500" y="4410075"/>
            <a:ext cx="5588000" cy="4178300"/>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a:p>
        </p:txBody>
      </p:sp>
      <p:sp>
        <p:nvSpPr>
          <p:cNvPr id="8199" name="Rectangle 7"/>
          <p:cNvSpPr>
            <a:spLocks noGrp="1" noChangeArrowheads="1"/>
          </p:cNvSpPr>
          <p:nvPr>
            <p:ph type="sldNum" sz="quarter" idx="5"/>
          </p:nvPr>
        </p:nvSpPr>
        <p:spPr bwMode="auto">
          <a:xfrm>
            <a:off x="395605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fld id="{999AB7AC-34C0-4BB4-8A61-84B705D5BF97}" type="slidenum">
              <a:rPr lang="en-US"/>
              <a:pPr>
                <a:defRPr/>
              </a:pPr>
              <a:t>‹#›</a:t>
            </a:fld>
            <a:endParaRPr lang="en-US"/>
          </a:p>
        </p:txBody>
      </p:sp>
    </p:spTree>
    <p:extLst>
      <p:ext uri="{BB962C8B-B14F-4D97-AF65-F5344CB8AC3E}">
        <p14:creationId xmlns="" xmlns:p14="http://schemas.microsoft.com/office/powerpoint/2010/main" val="14139857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34"/>
          <p:cNvSpPr txBox="1">
            <a:spLocks noChangeArrowheads="1"/>
          </p:cNvSpPr>
          <p:nvPr/>
        </p:nvSpPr>
        <p:spPr bwMode="auto">
          <a:xfrm>
            <a:off x="6650491" y="6586305"/>
            <a:ext cx="2314575" cy="200025"/>
          </a:xfrm>
          <a:prstGeom prst="rect">
            <a:avLst/>
          </a:prstGeom>
          <a:noFill/>
          <a:ln w="9525">
            <a:noFill/>
            <a:miter lim="800000"/>
            <a:headEnd/>
            <a:tailEnd/>
          </a:ln>
          <a:effectLst/>
        </p:spPr>
        <p:txBody>
          <a:bodyPr wrap="none">
            <a:spAutoFit/>
          </a:bodyPr>
          <a:lstStyle/>
          <a:p>
            <a:pPr algn="r" eaLnBrk="0" hangingPunct="0">
              <a:defRPr/>
            </a:pPr>
            <a:r>
              <a:rPr lang="en-US" altLang="en-US" sz="700" b="0" dirty="0"/>
              <a:t>© </a:t>
            </a:r>
            <a:r>
              <a:rPr lang="en-US" altLang="en-US" sz="700" b="0" dirty="0" smtClean="0"/>
              <a:t>2011 </a:t>
            </a:r>
            <a:r>
              <a:rPr lang="en-US" altLang="en-US" sz="700" b="0" dirty="0"/>
              <a:t>The MITRE Corporation. All Rights Reserved.</a:t>
            </a:r>
          </a:p>
        </p:txBody>
      </p:sp>
      <p:sp>
        <p:nvSpPr>
          <p:cNvPr id="5" name="Rectangle 2"/>
          <p:cNvSpPr>
            <a:spLocks noChangeArrowheads="1"/>
          </p:cNvSpPr>
          <p:nvPr/>
        </p:nvSpPr>
        <p:spPr bwMode="auto">
          <a:xfrm>
            <a:off x="2020888" y="0"/>
            <a:ext cx="341312" cy="6858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p>
        </p:txBody>
      </p:sp>
      <p:sp>
        <p:nvSpPr>
          <p:cNvPr id="6" name="Rectangle 3"/>
          <p:cNvSpPr>
            <a:spLocks noChangeArrowheads="1"/>
          </p:cNvSpPr>
          <p:nvPr/>
        </p:nvSpPr>
        <p:spPr bwMode="auto">
          <a:xfrm>
            <a:off x="2362200" y="0"/>
            <a:ext cx="6781800" cy="990600"/>
          </a:xfrm>
          <a:prstGeom prst="rect">
            <a:avLst/>
          </a:prstGeom>
          <a:solidFill>
            <a:srgbClr val="003399"/>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p>
        </p:txBody>
      </p:sp>
      <p:pic>
        <p:nvPicPr>
          <p:cNvPr id="7" name="Picture 1"/>
          <p:cNvPicPr>
            <a:picLocks noChangeAspect="1" noChangeArrowheads="1"/>
          </p:cNvPicPr>
          <p:nvPr/>
        </p:nvPicPr>
        <p:blipFill>
          <a:blip r:embed="rId2" cstate="print"/>
          <a:srcRect l="6647" t="21141" r="6393" b="10510"/>
          <a:stretch>
            <a:fillRect/>
          </a:stretch>
        </p:blipFill>
        <p:spPr bwMode="auto">
          <a:xfrm>
            <a:off x="35616" y="6333014"/>
            <a:ext cx="2287048" cy="485278"/>
          </a:xfrm>
          <a:prstGeom prst="rect">
            <a:avLst/>
          </a:prstGeom>
          <a:noFill/>
          <a:ln w="9525">
            <a:noFill/>
            <a:miter lim="800000"/>
            <a:headEnd/>
            <a:tailEnd/>
          </a:ln>
        </p:spPr>
      </p:pic>
      <p:sp>
        <p:nvSpPr>
          <p:cNvPr id="9" name="Text Box 34"/>
          <p:cNvSpPr txBox="1">
            <a:spLocks noChangeArrowheads="1"/>
          </p:cNvSpPr>
          <p:nvPr/>
        </p:nvSpPr>
        <p:spPr bwMode="auto">
          <a:xfrm>
            <a:off x="5580516" y="6443430"/>
            <a:ext cx="3403600" cy="200025"/>
          </a:xfrm>
          <a:prstGeom prst="rect">
            <a:avLst/>
          </a:prstGeom>
          <a:noFill/>
          <a:ln w="9525">
            <a:noFill/>
            <a:miter lim="800000"/>
            <a:headEnd/>
            <a:tailEnd/>
          </a:ln>
          <a:effectLst/>
        </p:spPr>
        <p:txBody>
          <a:bodyPr>
            <a:spAutoFit/>
          </a:bodyPr>
          <a:lstStyle/>
          <a:p>
            <a:pPr algn="r" eaLnBrk="0" hangingPunct="0">
              <a:defRPr/>
            </a:pPr>
            <a:r>
              <a:rPr lang="en-US" altLang="en-US" sz="700" b="0" dirty="0"/>
              <a:t>HS SEDI is a trademark of the U.S. Department of Homeland Security.</a:t>
            </a:r>
          </a:p>
        </p:txBody>
      </p:sp>
      <p:sp>
        <p:nvSpPr>
          <p:cNvPr id="5124" name="Rectangle 4"/>
          <p:cNvSpPr>
            <a:spLocks noGrp="1" noChangeArrowheads="1"/>
          </p:cNvSpPr>
          <p:nvPr>
            <p:ph type="subTitle" idx="1"/>
          </p:nvPr>
        </p:nvSpPr>
        <p:spPr>
          <a:xfrm>
            <a:off x="2133600" y="4189413"/>
            <a:ext cx="4602163" cy="763587"/>
          </a:xfrm>
        </p:spPr>
        <p:txBody>
          <a:bodyPr/>
          <a:lstStyle>
            <a:lvl1pPr marL="0" indent="0">
              <a:buFont typeface="Wingdings" pitchFamily="2" charset="2"/>
              <a:buNone/>
              <a:defRPr b="0"/>
            </a:lvl1pPr>
          </a:lstStyle>
          <a:p>
            <a:r>
              <a:rPr lang="en-US" altLang="en-US" smtClean="0"/>
              <a:t>Click to edit Master subtitle style</a:t>
            </a:r>
            <a:endParaRPr lang="en-US" altLang="en-US"/>
          </a:p>
        </p:txBody>
      </p:sp>
      <p:sp>
        <p:nvSpPr>
          <p:cNvPr id="5129" name="Rectangle 9"/>
          <p:cNvSpPr>
            <a:spLocks noGrp="1" noChangeArrowheads="1"/>
          </p:cNvSpPr>
          <p:nvPr>
            <p:ph type="ctrTitle" sz="quarter"/>
          </p:nvPr>
        </p:nvSpPr>
        <p:spPr>
          <a:xfrm>
            <a:off x="2133600" y="2286000"/>
            <a:ext cx="6477000" cy="1143000"/>
          </a:xfrm>
        </p:spPr>
        <p:txBody>
          <a:bodyPr anchor="ctr"/>
          <a:lstStyle>
            <a:lvl1pPr>
              <a:lnSpc>
                <a:spcPts val="4400"/>
              </a:lnSpc>
              <a:defRPr sz="4000">
                <a:solidFill>
                  <a:schemeClr val="tx1"/>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8984" y="1101068"/>
            <a:ext cx="7764551" cy="5138670"/>
          </a:xfrm>
        </p:spPr>
        <p:txBody>
          <a:bodyPr/>
          <a:lstStyle>
            <a:lvl1pPr>
              <a:buFont typeface="Arial" pitchFamily="34" charset="0"/>
              <a:buChar cha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Slide Number Placeholder 3"/>
          <p:cNvSpPr>
            <a:spLocks noGrp="1"/>
          </p:cNvSpPr>
          <p:nvPr>
            <p:ph type="sldNum" sz="quarter" idx="10"/>
          </p:nvPr>
        </p:nvSpPr>
        <p:spPr/>
        <p:txBody>
          <a:bodyPr/>
          <a:lstStyle>
            <a:lvl1pPr>
              <a:defRPr>
                <a:solidFill>
                  <a:schemeClr val="tx2">
                    <a:lumMod val="75000"/>
                  </a:schemeClr>
                </a:solidFill>
              </a:defRPr>
            </a:lvl1pPr>
          </a:lstStyle>
          <a:p>
            <a:pPr>
              <a:defRPr/>
            </a:pPr>
            <a:fld id="{6464F6AE-368D-472F-961D-11E0AAAF00D8}"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32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sldNum" sz="quarter" idx="10"/>
          </p:nvPr>
        </p:nvSpPr>
        <p:spPr>
          <a:ln/>
        </p:spPr>
        <p:txBody>
          <a:bodyPr/>
          <a:lstStyle>
            <a:lvl1pPr>
              <a:defRPr/>
            </a:lvl1pPr>
          </a:lstStyle>
          <a:p>
            <a:pPr>
              <a:defRPr/>
            </a:pPr>
            <a:fld id="{4468EA2A-F4AA-4C00-9A34-B6FC1BD6175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60400" y="1295400"/>
            <a:ext cx="3771900" cy="4808538"/>
          </a:xfrm>
        </p:spPr>
        <p:txBody>
          <a:bodyPr/>
          <a:lstStyle>
            <a:lvl1pPr>
              <a:buFont typeface="Arial" pitchFamily="34" charset="0"/>
              <a:buChar char="■"/>
              <a:defRPr sz="2000">
                <a:latin typeface="+mn-lt"/>
              </a:defRPr>
            </a:lvl1pPr>
            <a:lvl2pPr>
              <a:defRPr sz="1800">
                <a:latin typeface="+mn-lt"/>
              </a:defRPr>
            </a:lvl2pPr>
            <a:lvl3pPr>
              <a:buFont typeface="Arial" pitchFamily="34" charset="0"/>
              <a:buChar char="■"/>
              <a:defRPr sz="1600">
                <a:latin typeface="+mn-lt"/>
              </a:defRPr>
            </a:lvl3pPr>
            <a:lvl4pPr>
              <a:defRPr sz="1400">
                <a:solidFill>
                  <a:srgbClr val="FF0000"/>
                </a:solidFill>
                <a:latin typeface="+mn-lt"/>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584700" y="1295400"/>
            <a:ext cx="3771900" cy="4808538"/>
          </a:xfrm>
        </p:spPr>
        <p:txBody>
          <a:bodyPr/>
          <a:lstStyle>
            <a:lvl1pPr>
              <a:defRPr sz="2000">
                <a:latin typeface="+mn-lt"/>
              </a:defRPr>
            </a:lvl1pPr>
            <a:lvl2pPr>
              <a:defRPr sz="1800">
                <a:latin typeface="+mn-lt"/>
              </a:defRPr>
            </a:lvl2pPr>
            <a:lvl3pPr>
              <a:defRPr sz="1600">
                <a:latin typeface="+mn-lt"/>
              </a:defRPr>
            </a:lvl3pPr>
            <a:lvl4pPr>
              <a:defRPr sz="1400">
                <a:solidFill>
                  <a:srgbClr val="FF0000"/>
                </a:solidFill>
                <a:latin typeface="+mn-lt"/>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Rectangle 2"/>
          <p:cNvSpPr>
            <a:spLocks noGrp="1" noChangeArrowheads="1"/>
          </p:cNvSpPr>
          <p:nvPr>
            <p:ph type="sldNum" sz="quarter" idx="10"/>
          </p:nvPr>
        </p:nvSpPr>
        <p:spPr>
          <a:ln/>
        </p:spPr>
        <p:txBody>
          <a:bodyPr/>
          <a:lstStyle>
            <a:lvl1pPr>
              <a:defRPr/>
            </a:lvl1pPr>
          </a:lstStyle>
          <a:p>
            <a:pPr>
              <a:defRPr/>
            </a:pPr>
            <a:fld id="{BB6133BC-B467-4F10-B771-06A20F6CE996}"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sldNum" sz="quarter" idx="10"/>
          </p:nvPr>
        </p:nvSpPr>
        <p:spPr>
          <a:ln/>
        </p:spPr>
        <p:txBody>
          <a:bodyPr/>
          <a:lstStyle>
            <a:lvl1pPr>
              <a:defRPr/>
            </a:lvl1pPr>
          </a:lstStyle>
          <a:p>
            <a:pPr>
              <a:defRPr/>
            </a:pPr>
            <a:fld id="{FA05C61B-3F68-430E-8AB1-7B160BB9D61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sldNum" sz="quarter" idx="10"/>
          </p:nvPr>
        </p:nvSpPr>
        <p:spPr>
          <a:ln/>
        </p:spPr>
        <p:txBody>
          <a:bodyPr/>
          <a:lstStyle>
            <a:lvl1pPr>
              <a:defRPr/>
            </a:lvl1pPr>
          </a:lstStyle>
          <a:p>
            <a:pPr>
              <a:defRPr/>
            </a:pPr>
            <a:fld id="{B7C26DF2-F0EA-4D35-8642-0779A8F1729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sldNum" sz="quarter" idx="4"/>
          </p:nvPr>
        </p:nvSpPr>
        <p:spPr bwMode="auto">
          <a:xfrm>
            <a:off x="8382000" y="6400800"/>
            <a:ext cx="533400" cy="152400"/>
          </a:xfrm>
          <a:prstGeom prst="rect">
            <a:avLst/>
          </a:prstGeom>
          <a:noFill/>
          <a:ln w="9525">
            <a:noFill/>
            <a:miter lim="800000"/>
            <a:headEnd/>
            <a:tailEnd/>
          </a:ln>
          <a:effectLst/>
        </p:spPr>
        <p:txBody>
          <a:bodyPr vert="horz" wrap="none" lIns="92064" tIns="46033" rIns="92064" bIns="46033" numCol="1" anchor="ctr" anchorCtr="0" compatLnSpc="1">
            <a:prstTxWarp prst="textNoShape">
              <a:avLst/>
            </a:prstTxWarp>
          </a:bodyPr>
          <a:lstStyle>
            <a:lvl1pPr algn="r" eaLnBrk="0" hangingPunct="0">
              <a:lnSpc>
                <a:spcPct val="120000"/>
              </a:lnSpc>
              <a:spcAft>
                <a:spcPct val="0"/>
              </a:spcAft>
              <a:buClrTx/>
              <a:defRPr sz="800">
                <a:solidFill>
                  <a:schemeClr val="tx2"/>
                </a:solidFill>
                <a:latin typeface="Arial" charset="0"/>
              </a:defRPr>
            </a:lvl1pPr>
          </a:lstStyle>
          <a:p>
            <a:pPr>
              <a:defRPr/>
            </a:pPr>
            <a:fld id="{43642318-52EC-41EB-B83B-BE0DE24A6FD0}" type="slidenum">
              <a:rPr lang="en-US"/>
              <a:pPr>
                <a:defRPr/>
              </a:pPr>
              <a:t>‹#›</a:t>
            </a:fld>
            <a:endParaRPr lang="en-US"/>
          </a:p>
        </p:txBody>
      </p:sp>
      <p:sp>
        <p:nvSpPr>
          <p:cNvPr id="1027" name="Rectangle 3"/>
          <p:cNvSpPr>
            <a:spLocks noGrp="1" noChangeArrowheads="1"/>
          </p:cNvSpPr>
          <p:nvPr>
            <p:ph type="title"/>
          </p:nvPr>
        </p:nvSpPr>
        <p:spPr bwMode="auto">
          <a:xfrm>
            <a:off x="266163" y="381000"/>
            <a:ext cx="8610599"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title style</a:t>
            </a:r>
          </a:p>
        </p:txBody>
      </p:sp>
      <p:sp>
        <p:nvSpPr>
          <p:cNvPr id="1028" name="Rectangle 4"/>
          <p:cNvSpPr>
            <a:spLocks noGrp="1" noChangeArrowheads="1"/>
          </p:cNvSpPr>
          <p:nvPr>
            <p:ph type="body" idx="1"/>
          </p:nvPr>
        </p:nvSpPr>
        <p:spPr bwMode="auto">
          <a:xfrm>
            <a:off x="685800" y="1107583"/>
            <a:ext cx="7696200" cy="51257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102" name="Rectangle 6"/>
          <p:cNvSpPr>
            <a:spLocks noChangeArrowheads="1"/>
          </p:cNvSpPr>
          <p:nvPr/>
        </p:nvSpPr>
        <p:spPr bwMode="auto">
          <a:xfrm>
            <a:off x="7740650" y="0"/>
            <a:ext cx="1403350" cy="1270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p>
        </p:txBody>
      </p:sp>
      <p:sp>
        <p:nvSpPr>
          <p:cNvPr id="4107" name="Rectangle 11"/>
          <p:cNvSpPr>
            <a:spLocks noChangeArrowheads="1"/>
          </p:cNvSpPr>
          <p:nvPr/>
        </p:nvSpPr>
        <p:spPr bwMode="auto">
          <a:xfrm>
            <a:off x="7886700" y="0"/>
            <a:ext cx="1257300" cy="220663"/>
          </a:xfrm>
          <a:prstGeom prst="rect">
            <a:avLst/>
          </a:prstGeom>
          <a:solidFill>
            <a:schemeClr val="tx2"/>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solidFill>
                <a:schemeClr val="tx2"/>
              </a:solidFill>
            </a:endParaRPr>
          </a:p>
        </p:txBody>
      </p:sp>
      <p:sp>
        <p:nvSpPr>
          <p:cNvPr id="4122" name="Line 26"/>
          <p:cNvSpPr>
            <a:spLocks noChangeShapeType="1"/>
          </p:cNvSpPr>
          <p:nvPr/>
        </p:nvSpPr>
        <p:spPr bwMode="auto">
          <a:xfrm>
            <a:off x="152400" y="6324600"/>
            <a:ext cx="8763000" cy="0"/>
          </a:xfrm>
          <a:prstGeom prst="line">
            <a:avLst/>
          </a:prstGeom>
          <a:noFill/>
          <a:ln w="6350">
            <a:solidFill>
              <a:srgbClr val="FF9900"/>
            </a:solidFill>
            <a:round/>
            <a:headEnd/>
            <a:tailEnd/>
          </a:ln>
          <a:effectLst/>
        </p:spPr>
        <p:txBody>
          <a:bodyPr wrap="none" anchor="ctr"/>
          <a:lstStyle/>
          <a:p>
            <a:pPr algn="ctr" eaLnBrk="0" hangingPunct="0">
              <a:lnSpc>
                <a:spcPts val="2500"/>
              </a:lnSpc>
              <a:spcAft>
                <a:spcPts val="1000"/>
              </a:spcAft>
              <a:buClr>
                <a:srgbClr val="FDAA03"/>
              </a:buClr>
              <a:defRPr/>
            </a:pPr>
            <a:endParaRPr lang="en-US"/>
          </a:p>
        </p:txBody>
      </p:sp>
      <p:sp>
        <p:nvSpPr>
          <p:cNvPr id="11" name="Text Box 34"/>
          <p:cNvSpPr txBox="1">
            <a:spLocks noChangeArrowheads="1"/>
          </p:cNvSpPr>
          <p:nvPr/>
        </p:nvSpPr>
        <p:spPr bwMode="auto">
          <a:xfrm>
            <a:off x="6378575" y="6540500"/>
            <a:ext cx="2625725" cy="215900"/>
          </a:xfrm>
          <a:prstGeom prst="rect">
            <a:avLst/>
          </a:prstGeom>
          <a:noFill/>
          <a:ln w="9525">
            <a:noFill/>
            <a:miter lim="800000"/>
            <a:headEnd/>
            <a:tailEnd/>
          </a:ln>
          <a:effectLst/>
        </p:spPr>
        <p:txBody>
          <a:bodyPr wrap="none">
            <a:spAutoFit/>
          </a:bodyPr>
          <a:lstStyle/>
          <a:p>
            <a:pPr algn="r" eaLnBrk="0" hangingPunct="0">
              <a:defRPr/>
            </a:pPr>
            <a:r>
              <a:rPr lang="en-US" altLang="en-US" sz="800" b="0" dirty="0"/>
              <a:t>© </a:t>
            </a:r>
            <a:r>
              <a:rPr lang="en-US" altLang="en-US" sz="800" b="0" dirty="0" smtClean="0"/>
              <a:t>2011 </a:t>
            </a:r>
            <a:r>
              <a:rPr lang="en-US" altLang="en-US" sz="800" b="0" dirty="0"/>
              <a:t>The MITRE Corporation. All Rights Reserved.</a:t>
            </a:r>
          </a:p>
        </p:txBody>
      </p:sp>
      <p:pic>
        <p:nvPicPr>
          <p:cNvPr id="1033" name="Picture 1"/>
          <p:cNvPicPr>
            <a:picLocks noChangeAspect="1" noChangeArrowheads="1"/>
          </p:cNvPicPr>
          <p:nvPr/>
        </p:nvPicPr>
        <p:blipFill>
          <a:blip r:embed="rId8" cstate="print"/>
          <a:srcRect l="8696" t="19490" r="4349"/>
          <a:stretch>
            <a:fillRect/>
          </a:stretch>
        </p:blipFill>
        <p:spPr bwMode="auto">
          <a:xfrm>
            <a:off x="125192" y="6454396"/>
            <a:ext cx="1524000" cy="381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3" r:id="rId1"/>
    <p:sldLayoutId id="2147483704" r:id="rId2"/>
    <p:sldLayoutId id="2147483699" r:id="rId3"/>
    <p:sldLayoutId id="2147483700" r:id="rId4"/>
    <p:sldLayoutId id="2147483701" r:id="rId5"/>
    <p:sldLayoutId id="2147483702" r:id="rId6"/>
  </p:sldLayoutIdLst>
  <p:timing>
    <p:tnLst>
      <p:par>
        <p:cTn id="1" dur="indefinite" restart="never" nodeType="tmRoot"/>
      </p:par>
    </p:tnLst>
  </p:timing>
  <p:hf hdr="0" ftr="0" dt="0"/>
  <p:txStyles>
    <p:titleStyle>
      <a:lvl1pPr algn="ctr" rtl="0" eaLnBrk="1" fontAlgn="base" hangingPunct="1">
        <a:lnSpc>
          <a:spcPts val="3000"/>
        </a:lnSpc>
        <a:spcBef>
          <a:spcPct val="0"/>
        </a:spcBef>
        <a:spcAft>
          <a:spcPct val="0"/>
        </a:spcAft>
        <a:defRPr sz="2800" b="1">
          <a:solidFill>
            <a:srgbClr val="000099"/>
          </a:solidFill>
          <a:latin typeface="+mj-lt"/>
          <a:ea typeface="+mj-ea"/>
          <a:cs typeface="+mj-cs"/>
        </a:defRPr>
      </a:lvl1pPr>
      <a:lvl2pPr algn="l" rtl="0" eaLnBrk="1" fontAlgn="base" hangingPunct="1">
        <a:lnSpc>
          <a:spcPts val="3000"/>
        </a:lnSpc>
        <a:spcBef>
          <a:spcPct val="0"/>
        </a:spcBef>
        <a:spcAft>
          <a:spcPct val="0"/>
        </a:spcAft>
        <a:defRPr sz="2800" b="1">
          <a:solidFill>
            <a:srgbClr val="000099"/>
          </a:solidFill>
          <a:latin typeface="Calibri" pitchFamily="34" charset="0"/>
        </a:defRPr>
      </a:lvl2pPr>
      <a:lvl3pPr algn="l" rtl="0" eaLnBrk="1" fontAlgn="base" hangingPunct="1">
        <a:lnSpc>
          <a:spcPts val="3000"/>
        </a:lnSpc>
        <a:spcBef>
          <a:spcPct val="0"/>
        </a:spcBef>
        <a:spcAft>
          <a:spcPct val="0"/>
        </a:spcAft>
        <a:defRPr sz="2800" b="1">
          <a:solidFill>
            <a:srgbClr val="000099"/>
          </a:solidFill>
          <a:latin typeface="Calibri" pitchFamily="34" charset="0"/>
        </a:defRPr>
      </a:lvl3pPr>
      <a:lvl4pPr algn="l" rtl="0" eaLnBrk="1" fontAlgn="base" hangingPunct="1">
        <a:lnSpc>
          <a:spcPts val="3000"/>
        </a:lnSpc>
        <a:spcBef>
          <a:spcPct val="0"/>
        </a:spcBef>
        <a:spcAft>
          <a:spcPct val="0"/>
        </a:spcAft>
        <a:defRPr sz="2800" b="1">
          <a:solidFill>
            <a:srgbClr val="000099"/>
          </a:solidFill>
          <a:latin typeface="Calibri" pitchFamily="34" charset="0"/>
        </a:defRPr>
      </a:lvl4pPr>
      <a:lvl5pPr algn="l" rtl="0" eaLnBrk="1" fontAlgn="base" hangingPunct="1">
        <a:lnSpc>
          <a:spcPts val="3000"/>
        </a:lnSpc>
        <a:spcBef>
          <a:spcPct val="0"/>
        </a:spcBef>
        <a:spcAft>
          <a:spcPct val="0"/>
        </a:spcAft>
        <a:defRPr sz="2800" b="1">
          <a:solidFill>
            <a:srgbClr val="000099"/>
          </a:solidFill>
          <a:latin typeface="Calibri" pitchFamily="34" charset="0"/>
        </a:defRPr>
      </a:lvl5pPr>
      <a:lvl6pPr marL="457200" algn="l" rtl="0" eaLnBrk="1" fontAlgn="base" hangingPunct="1">
        <a:lnSpc>
          <a:spcPts val="3000"/>
        </a:lnSpc>
        <a:spcBef>
          <a:spcPct val="0"/>
        </a:spcBef>
        <a:spcAft>
          <a:spcPct val="0"/>
        </a:spcAft>
        <a:defRPr sz="2800" b="1">
          <a:solidFill>
            <a:srgbClr val="000099"/>
          </a:solidFill>
          <a:latin typeface="Arial" charset="0"/>
        </a:defRPr>
      </a:lvl6pPr>
      <a:lvl7pPr marL="914400" algn="l" rtl="0" eaLnBrk="1" fontAlgn="base" hangingPunct="1">
        <a:lnSpc>
          <a:spcPts val="3000"/>
        </a:lnSpc>
        <a:spcBef>
          <a:spcPct val="0"/>
        </a:spcBef>
        <a:spcAft>
          <a:spcPct val="0"/>
        </a:spcAft>
        <a:defRPr sz="2800" b="1">
          <a:solidFill>
            <a:srgbClr val="000099"/>
          </a:solidFill>
          <a:latin typeface="Arial" charset="0"/>
        </a:defRPr>
      </a:lvl7pPr>
      <a:lvl8pPr marL="1371600" algn="l" rtl="0" eaLnBrk="1" fontAlgn="base" hangingPunct="1">
        <a:lnSpc>
          <a:spcPts val="3000"/>
        </a:lnSpc>
        <a:spcBef>
          <a:spcPct val="0"/>
        </a:spcBef>
        <a:spcAft>
          <a:spcPct val="0"/>
        </a:spcAft>
        <a:defRPr sz="2800" b="1">
          <a:solidFill>
            <a:srgbClr val="000099"/>
          </a:solidFill>
          <a:latin typeface="Arial" charset="0"/>
        </a:defRPr>
      </a:lvl8pPr>
      <a:lvl9pPr marL="1828800" algn="l" rtl="0" eaLnBrk="1" fontAlgn="base" hangingPunct="1">
        <a:lnSpc>
          <a:spcPts val="3000"/>
        </a:lnSpc>
        <a:spcBef>
          <a:spcPct val="0"/>
        </a:spcBef>
        <a:spcAft>
          <a:spcPct val="0"/>
        </a:spcAft>
        <a:defRPr sz="2800" b="1">
          <a:solidFill>
            <a:srgbClr val="000099"/>
          </a:solidFill>
          <a:latin typeface="Arial" charset="0"/>
        </a:defRPr>
      </a:lvl9pPr>
    </p:titleStyle>
    <p:body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oval.mitre.org/repository/about/testcontent.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mailto:oval-developer-list@lists.mitre.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OVAL Test Content</a:t>
            </a:r>
            <a:endParaRPr lang="en-US" dirty="0"/>
          </a:p>
        </p:txBody>
      </p:sp>
      <p:sp>
        <p:nvSpPr>
          <p:cNvPr id="3" name="Subtitle 2"/>
          <p:cNvSpPr>
            <a:spLocks noGrp="1"/>
          </p:cNvSpPr>
          <p:nvPr>
            <p:ph type="subTitle" idx="1"/>
          </p:nvPr>
        </p:nvSpPr>
        <p:spPr/>
        <p:txBody>
          <a:bodyPr/>
          <a:lstStyle/>
          <a:p>
            <a:r>
              <a:rPr lang="en-US" dirty="0" smtClean="0"/>
              <a:t>Mike Lah</a:t>
            </a:r>
          </a:p>
          <a:p>
            <a:r>
              <a:rPr lang="en-US" dirty="0" smtClean="0"/>
              <a:t>The MITRE Corporation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Introduction to the OVAL Test Content</a:t>
            </a:r>
            <a:endParaRPr lang="en-US" dirty="0"/>
          </a:p>
        </p:txBody>
      </p:sp>
      <p:sp>
        <p:nvSpPr>
          <p:cNvPr id="3" name="Content Placeholder 2"/>
          <p:cNvSpPr>
            <a:spLocks noGrp="1"/>
          </p:cNvSpPr>
          <p:nvPr>
            <p:ph idx="1"/>
          </p:nvPr>
        </p:nvSpPr>
        <p:spPr/>
        <p:txBody>
          <a:bodyPr/>
          <a:lstStyle/>
          <a:p>
            <a:endParaRPr lang="en-US" dirty="0" smtClean="0"/>
          </a:p>
          <a:p>
            <a:r>
              <a:rPr lang="en-US" dirty="0" smtClean="0"/>
              <a:t>A set of OVAL Definitions that will, over time, cover all basic behavior of the OVAL Language</a:t>
            </a:r>
          </a:p>
          <a:p>
            <a:pPr lvl="1"/>
            <a:r>
              <a:rPr lang="en-US" dirty="0" smtClean="0"/>
              <a:t>Core capabilities – e.g. datatypes, variables, regular expressions</a:t>
            </a:r>
          </a:p>
          <a:p>
            <a:pPr lvl="1"/>
            <a:r>
              <a:rPr lang="en-US" dirty="0" smtClean="0"/>
              <a:t>Platform tests – e.g. Windows </a:t>
            </a:r>
            <a:r>
              <a:rPr lang="en-US" sz="1600" dirty="0" err="1" smtClean="0">
                <a:latin typeface="Consolas" pitchFamily="49" charset="0"/>
              </a:rPr>
              <a:t>registry_test</a:t>
            </a:r>
            <a:r>
              <a:rPr lang="en-US" dirty="0" smtClean="0"/>
              <a:t>, Linux </a:t>
            </a:r>
            <a:r>
              <a:rPr lang="en-US" sz="1600" dirty="0" smtClean="0">
                <a:latin typeface="Consolas" pitchFamily="49" charset="0"/>
              </a:rPr>
              <a:t>dpkginfo_test</a:t>
            </a:r>
          </a:p>
          <a:p>
            <a:endParaRPr lang="en-US" dirty="0" smtClean="0"/>
          </a:p>
          <a:p>
            <a:r>
              <a:rPr lang="en-US" dirty="0" smtClean="0"/>
              <a:t>Like a set of unit tests</a:t>
            </a:r>
          </a:p>
          <a:p>
            <a:pPr lvl="1"/>
            <a:r>
              <a:rPr lang="en-US" dirty="0" smtClean="0"/>
              <a:t>Provide a simple way to test the capabilities of an OVAL Definition Evaluator</a:t>
            </a:r>
          </a:p>
          <a:p>
            <a:endParaRPr lang="en-US" dirty="0" smtClean="0"/>
          </a:p>
          <a:p>
            <a:r>
              <a:rPr lang="en-US" dirty="0" smtClean="0"/>
              <a:t>Other notes:</a:t>
            </a:r>
          </a:p>
          <a:p>
            <a:pPr lvl="1"/>
            <a:r>
              <a:rPr lang="en-US" sz="1600" dirty="0" smtClean="0">
                <a:latin typeface="Consolas" pitchFamily="49" charset="0"/>
              </a:rPr>
              <a:t>org.mitre.oval.test</a:t>
            </a:r>
            <a:r>
              <a:rPr lang="en-US" dirty="0" smtClean="0"/>
              <a:t> namespace</a:t>
            </a:r>
          </a:p>
          <a:p>
            <a:pPr lvl="1"/>
            <a:r>
              <a:rPr lang="en-US" dirty="0" smtClean="0"/>
              <a:t>Unique OVAL-IDs</a:t>
            </a:r>
          </a:p>
          <a:p>
            <a:pPr lvl="1"/>
            <a:r>
              <a:rPr lang="en-US" dirty="0" smtClean="0"/>
              <a:t>One definition per file, covers a single test or capability</a:t>
            </a:r>
          </a:p>
          <a:p>
            <a:pPr lvl="1"/>
            <a:r>
              <a:rPr lang="en-US" dirty="0" smtClean="0"/>
              <a:t>A work in progress</a:t>
            </a:r>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1</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Use Cases</a:t>
            </a:r>
            <a:endParaRPr lang="en-US" dirty="0"/>
          </a:p>
        </p:txBody>
      </p:sp>
      <p:sp>
        <p:nvSpPr>
          <p:cNvPr id="3" name="Content Placeholder 2"/>
          <p:cNvSpPr>
            <a:spLocks noGrp="1"/>
          </p:cNvSpPr>
          <p:nvPr>
            <p:ph idx="1"/>
          </p:nvPr>
        </p:nvSpPr>
        <p:spPr/>
        <p:txBody>
          <a:bodyPr/>
          <a:lstStyle/>
          <a:p>
            <a:endParaRPr lang="en-US" dirty="0" smtClean="0"/>
          </a:p>
          <a:p>
            <a:r>
              <a:rPr lang="en-US" dirty="0" smtClean="0"/>
              <a:t>Developer</a:t>
            </a:r>
          </a:p>
          <a:p>
            <a:pPr lvl="1"/>
            <a:r>
              <a:rPr lang="en-US" dirty="0" smtClean="0"/>
              <a:t>Testing during development</a:t>
            </a:r>
          </a:p>
          <a:p>
            <a:pPr lvl="1"/>
            <a:r>
              <a:rPr lang="en-US" dirty="0" smtClean="0"/>
              <a:t>Does my tool give the correct results?</a:t>
            </a:r>
          </a:p>
          <a:p>
            <a:pPr lvl="1"/>
            <a:endParaRPr lang="en-US" dirty="0" smtClean="0"/>
          </a:p>
          <a:p>
            <a:r>
              <a:rPr lang="en-US" dirty="0" smtClean="0"/>
              <a:t>User</a:t>
            </a:r>
          </a:p>
          <a:p>
            <a:pPr lvl="1"/>
            <a:r>
              <a:rPr lang="en-US" dirty="0" smtClean="0"/>
              <a:t>Evaluation before purchase</a:t>
            </a:r>
          </a:p>
          <a:p>
            <a:pPr lvl="1"/>
            <a:r>
              <a:rPr lang="en-US" dirty="0" smtClean="0"/>
              <a:t>Does this product fit my needs?</a:t>
            </a:r>
          </a:p>
          <a:p>
            <a:endParaRPr lang="en-US" dirty="0" smtClean="0"/>
          </a:p>
          <a:p>
            <a:r>
              <a:rPr lang="en-US" dirty="0" smtClean="0"/>
              <a:t>Content Author</a:t>
            </a:r>
          </a:p>
          <a:p>
            <a:pPr lvl="1"/>
            <a:r>
              <a:rPr lang="en-US" dirty="0" smtClean="0"/>
              <a:t>Examples of how to write OVAL Definitions</a:t>
            </a:r>
          </a:p>
          <a:p>
            <a:pPr lvl="1"/>
            <a:r>
              <a:rPr lang="en-US" dirty="0" smtClean="0"/>
              <a:t>How might I use this OVAL Test?</a:t>
            </a:r>
          </a:p>
        </p:txBody>
      </p:sp>
      <p:sp>
        <p:nvSpPr>
          <p:cNvPr id="5" name="Rounded Rectangle 4"/>
          <p:cNvSpPr/>
          <p:nvPr/>
        </p:nvSpPr>
        <p:spPr bwMode="auto">
          <a:xfrm>
            <a:off x="6191794" y="1747873"/>
            <a:ext cx="1672046" cy="452845"/>
          </a:xfrm>
          <a:prstGeom prst="round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eaLnBrk="0" hangingPunct="0">
              <a:buClr>
                <a:srgbClr val="FDAA03"/>
              </a:buClr>
            </a:pPr>
            <a:r>
              <a:rPr lang="en-US" dirty="0" smtClean="0"/>
              <a:t>Better Tools</a:t>
            </a:r>
          </a:p>
        </p:txBody>
      </p:sp>
      <p:sp>
        <p:nvSpPr>
          <p:cNvPr id="6" name="Rounded Rectangle 5"/>
          <p:cNvSpPr/>
          <p:nvPr/>
        </p:nvSpPr>
        <p:spPr bwMode="auto">
          <a:xfrm>
            <a:off x="6191794" y="3114270"/>
            <a:ext cx="1672046" cy="666206"/>
          </a:xfrm>
          <a:prstGeom prst="round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eaLnBrk="0" hangingPunct="0">
              <a:buClr>
                <a:srgbClr val="FDAA03"/>
              </a:buClr>
            </a:pPr>
            <a:r>
              <a:rPr lang="en-US" dirty="0" smtClean="0"/>
              <a:t>Know what </a:t>
            </a:r>
          </a:p>
          <a:p>
            <a:pPr algn="ctr" eaLnBrk="0" hangingPunct="0">
              <a:buClr>
                <a:srgbClr val="FDAA03"/>
              </a:buClr>
            </a:pPr>
            <a:r>
              <a:rPr lang="en-US" dirty="0" smtClean="0"/>
              <a:t>you’re getting</a:t>
            </a:r>
          </a:p>
        </p:txBody>
      </p:sp>
      <p:sp>
        <p:nvSpPr>
          <p:cNvPr id="7" name="Rounded Rectangle 6"/>
          <p:cNvSpPr/>
          <p:nvPr/>
        </p:nvSpPr>
        <p:spPr bwMode="auto">
          <a:xfrm>
            <a:off x="6195516" y="4456240"/>
            <a:ext cx="1672046" cy="452845"/>
          </a:xfrm>
          <a:prstGeom prst="round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eaLnBrk="0" hangingPunct="0">
              <a:buClr>
                <a:srgbClr val="FDAA03"/>
              </a:buClr>
            </a:pPr>
            <a:r>
              <a:rPr lang="en-US" dirty="0" smtClean="0"/>
              <a:t>Better Content</a:t>
            </a:r>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1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2500"/>
                            </p:stCondLst>
                            <p:childTnLst>
                              <p:par>
                                <p:cTn id="13" presetID="10" presetClass="entr" presetSubtype="0" fill="hold" grpId="0" nodeType="afterEffect">
                                  <p:stCondLst>
                                    <p:cond delay="15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Usage</a:t>
            </a:r>
            <a:endParaRPr lang="en-US" dirty="0"/>
          </a:p>
        </p:txBody>
      </p:sp>
      <p:sp>
        <p:nvSpPr>
          <p:cNvPr id="3" name="Content Placeholder 2"/>
          <p:cNvSpPr>
            <a:spLocks noGrp="1"/>
          </p:cNvSpPr>
          <p:nvPr>
            <p:ph idx="1"/>
          </p:nvPr>
        </p:nvSpPr>
        <p:spPr/>
        <p:txBody>
          <a:bodyPr/>
          <a:lstStyle/>
          <a:p>
            <a:endParaRPr lang="en-US" dirty="0" smtClean="0"/>
          </a:p>
          <a:p>
            <a:r>
              <a:rPr lang="en-US" dirty="0" smtClean="0">
                <a:hlinkClick r:id="rId2"/>
              </a:rPr>
              <a:t>http://</a:t>
            </a:r>
            <a:r>
              <a:rPr lang="en-US" dirty="0" smtClean="0">
                <a:hlinkClick r:id="rId2"/>
              </a:rPr>
              <a:t>oval.mitre.org/repository/about/testcontent.html</a:t>
            </a:r>
            <a:endParaRPr lang="en-US" dirty="0" smtClean="0"/>
          </a:p>
          <a:p>
            <a:r>
              <a:rPr lang="en-US" dirty="0" smtClean="0"/>
              <a:t>A </a:t>
            </a:r>
            <a:r>
              <a:rPr lang="en-US" dirty="0" smtClean="0"/>
              <a:t>single ZIP file that contains all the test content for a single platform</a:t>
            </a:r>
          </a:p>
          <a:p>
            <a:pPr lvl="1"/>
            <a:r>
              <a:rPr lang="en-US" dirty="0" smtClean="0"/>
              <a:t>Unzip test content</a:t>
            </a:r>
          </a:p>
          <a:p>
            <a:pPr lvl="1"/>
            <a:r>
              <a:rPr lang="en-US" dirty="0" smtClean="0"/>
              <a:t>Unzip support files</a:t>
            </a:r>
          </a:p>
          <a:p>
            <a:pPr lvl="1"/>
            <a:r>
              <a:rPr lang="en-US" dirty="0" smtClean="0"/>
              <a:t>Run test content through OVAL Definition Evaluator</a:t>
            </a:r>
          </a:p>
          <a:p>
            <a:pPr lvl="2"/>
            <a:r>
              <a:rPr lang="en-US" dirty="0" smtClean="0"/>
              <a:t>Definitions will evaluate to “true” if the capability is supported</a:t>
            </a:r>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3</a:t>
            </a:fld>
            <a:endParaRPr lang="en-US" dirty="0"/>
          </a:p>
        </p:txBody>
      </p:sp>
      <p:pic>
        <p:nvPicPr>
          <p:cNvPr id="5" name="Picture 4" descr="testcontent.JPG"/>
          <p:cNvPicPr>
            <a:picLocks noChangeAspect="1"/>
          </p:cNvPicPr>
          <p:nvPr/>
        </p:nvPicPr>
        <p:blipFill>
          <a:blip r:embed="rId3" cstate="print"/>
          <a:srcRect b="42006"/>
          <a:stretch>
            <a:fillRect/>
          </a:stretch>
        </p:blipFill>
        <p:spPr>
          <a:xfrm>
            <a:off x="836018" y="3479230"/>
            <a:ext cx="7489371" cy="2738684"/>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endParaRPr lang="en-US" dirty="0" smtClean="0"/>
          </a:p>
          <a:p>
            <a:r>
              <a:rPr lang="en-US" dirty="0" smtClean="0"/>
              <a:t>Ongoing development by the OVAL Team</a:t>
            </a:r>
          </a:p>
          <a:p>
            <a:pPr lvl="1"/>
            <a:r>
              <a:rPr lang="en-US" dirty="0" smtClean="0"/>
              <a:t>You can help!</a:t>
            </a:r>
          </a:p>
          <a:p>
            <a:endParaRPr lang="en-US" dirty="0" smtClean="0"/>
          </a:p>
          <a:p>
            <a:r>
              <a:rPr lang="en-US" dirty="0" smtClean="0"/>
              <a:t>Your feedback is critical</a:t>
            </a:r>
          </a:p>
          <a:p>
            <a:pPr lvl="1"/>
            <a:r>
              <a:rPr lang="en-US" dirty="0" smtClean="0"/>
              <a:t>Try it out, let us know what you think</a:t>
            </a:r>
          </a:p>
          <a:p>
            <a:pPr lvl="1"/>
            <a:r>
              <a:rPr lang="en-US" dirty="0" smtClean="0"/>
              <a:t>Does it help your organization?</a:t>
            </a:r>
          </a:p>
          <a:p>
            <a:pPr lvl="1"/>
            <a:r>
              <a:rPr lang="en-US" dirty="0" smtClean="0"/>
              <a:t>How can we make it better?</a:t>
            </a:r>
          </a:p>
          <a:p>
            <a:endParaRPr lang="en-US" dirty="0" smtClean="0"/>
          </a:p>
          <a:p>
            <a:r>
              <a:rPr lang="en-US" dirty="0" smtClean="0"/>
              <a:t>Please send feedback to the OVAL Developer List</a:t>
            </a:r>
          </a:p>
          <a:p>
            <a:pPr lvl="1"/>
            <a:r>
              <a:rPr lang="en-US" dirty="0" smtClean="0">
                <a:hlinkClick r:id="rId2"/>
              </a:rPr>
              <a:t>oval-developer-list@lists.mitre.org</a:t>
            </a:r>
            <a:r>
              <a:rPr lang="en-US" dirty="0" smtClean="0"/>
              <a:t> </a:t>
            </a:r>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4</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S SEDI Template 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C66"/>
        </a:solidFill>
        <a:ln w="6350">
          <a:solidFill>
            <a:schemeClr val="tx1"/>
          </a:solidFill>
          <a:miter lim="800000"/>
          <a:headEnd/>
          <a:tailEnd/>
        </a:ln>
      </a:spPr>
      <a:bodyPr wrap="none" anchor="ctr"/>
      <a:lstStyle>
        <a:defPPr algn="ctr" eaLnBrk="0" hangingPunct="0">
          <a:buClr>
            <a:srgbClr val="FDAA03"/>
          </a:buClr>
          <a:defRPr/>
        </a:defPPr>
      </a:lstStyle>
    </a:spDef>
    <a:lnDef>
      <a:spPr bwMode="auto">
        <a:xfrm>
          <a:off x="0" y="0"/>
          <a:ext cx="1" cy="1"/>
        </a:xfrm>
        <a:custGeom>
          <a:avLst/>
          <a:gdLst/>
          <a:ahLst/>
          <a:cxnLst/>
          <a:rect l="0" t="0" r="0" b="0"/>
          <a:pathLst/>
        </a:custGeom>
        <a:solidFill>
          <a:srgbClr val="FFCC99"/>
        </a:solidFill>
        <a:ln w="127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ts val="2500"/>
          </a:lnSpc>
          <a:spcBef>
            <a:spcPct val="0"/>
          </a:spcBef>
          <a:spcAft>
            <a:spcPts val="1000"/>
          </a:spcAft>
          <a:buClr>
            <a:srgbClr val="FDAA03"/>
          </a:buClr>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mitrebriefin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trebriefin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trebriefin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trebriefin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trebriefin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trebriefin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trebriefin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itrebriefing 8">
        <a:dk1>
          <a:srgbClr val="000000"/>
        </a:dk1>
        <a:lt1>
          <a:srgbClr val="FFFFFF"/>
        </a:lt1>
        <a:dk2>
          <a:srgbClr val="000000"/>
        </a:dk2>
        <a:lt2>
          <a:srgbClr val="808080"/>
        </a:lt2>
        <a:accent1>
          <a:srgbClr val="FFFFCC"/>
        </a:accent1>
        <a:accent2>
          <a:srgbClr val="99CCFF"/>
        </a:accent2>
        <a:accent3>
          <a:srgbClr val="FFFFFF"/>
        </a:accent3>
        <a:accent4>
          <a:srgbClr val="000000"/>
        </a:accent4>
        <a:accent5>
          <a:srgbClr val="FFFFE2"/>
        </a:accent5>
        <a:accent6>
          <a:srgbClr val="8AB9E7"/>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Description0 xmlns="BD4C8B7C-C1E9-483E-883D-65652DAF6F67">Briefing template for use with work program deliverables authored by, and attributed to, HS SEDI. Contains DHS Seal and HS SEDI identifier, and MITRE attribution. This is an Office 2007 template</Description0>
    <Format xmlns="BD4C8B7C-C1E9-483E-883D-65652DAF6F67">PowerPoint</Format>
    <Dept_x002f_Type xmlns="BD4C8B7C-C1E9-483E-883D-65652DAF6F67">HS SEDI</Dept_x002f_Type>
    <Updated xmlns="BD4C8B7C-C1E9-483E-883D-65652DAF6F67">2011-01-03T05:00:00+00:00</Updated>
    <Version0 xmlns="BD4C8B7C-C1E9-483E-883D-65652DAF6F67">v3</Version0>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C8B4CBDE9C13E48883D65652DAF6F67" ma:contentTypeVersion="0" ma:contentTypeDescription="Create a new document." ma:contentTypeScope="" ma:versionID="500b471f781d37868b5a7a8e58587149">
  <xsd:schema xmlns:xsd="http://www.w3.org/2001/XMLSchema" xmlns:p="http://schemas.microsoft.com/office/2006/metadata/properties" xmlns:ns2="BD4C8B7C-C1E9-483E-883D-65652DAF6F67" targetNamespace="http://schemas.microsoft.com/office/2006/metadata/properties" ma:root="true" ma:fieldsID="7bc23b5d49a0f1c1a2024d62cef0039c" ns2:_="">
    <xsd:import namespace="BD4C8B7C-C1E9-483E-883D-65652DAF6F67"/>
    <xsd:element name="properties">
      <xsd:complexType>
        <xsd:sequence>
          <xsd:element name="documentManagement">
            <xsd:complexType>
              <xsd:all>
                <xsd:element ref="ns2:Dept_x002f_Type"/>
                <xsd:element ref="ns2:Format"/>
                <xsd:element ref="ns2:Description0" minOccurs="0"/>
                <xsd:element ref="ns2:Updated" minOccurs="0"/>
                <xsd:element ref="ns2:Version0"/>
              </xsd:all>
            </xsd:complexType>
          </xsd:element>
        </xsd:sequence>
      </xsd:complexType>
    </xsd:element>
  </xsd:schema>
  <xsd:schema xmlns:xsd="http://www.w3.org/2001/XMLSchema" xmlns:dms="http://schemas.microsoft.com/office/2006/documentManagement/types" targetNamespace="BD4C8B7C-C1E9-483E-883D-65652DAF6F67" elementFormDefault="qualified">
    <xsd:import namespace="http://schemas.microsoft.com/office/2006/documentManagement/types"/>
    <xsd:element name="Dept_x002f_Type" ma:index="8" ma:displayName="TempType" ma:format="Dropdown" ma:internalName="Dept_x002f_Type">
      <xsd:simpleType>
        <xsd:restriction base="dms:Choice">
          <xsd:enumeration value="Tab"/>
          <xsd:enumeration value="CCG"/>
          <xsd:enumeration value="HS SEDI"/>
          <xsd:enumeration value="HLSC"/>
          <xsd:enumeration value="MITRE"/>
          <xsd:enumeration value="Miscellaneous"/>
        </xsd:restriction>
      </xsd:simpleType>
    </xsd:element>
    <xsd:element name="Format" ma:index="9" ma:displayName="Format" ma:default="Word Doc" ma:format="Dropdown" ma:internalName="Format">
      <xsd:simpleType>
        <xsd:restriction base="dms:Choice">
          <xsd:enumeration value="Word Doc"/>
          <xsd:enumeration value="PowerPoint"/>
          <xsd:enumeration value="Excel"/>
          <xsd:enumeration value="Access"/>
          <xsd:enumeration value="PDF"/>
          <xsd:enumeration value="Zip"/>
          <xsd:enumeration value="Other"/>
        </xsd:restriction>
      </xsd:simpleType>
    </xsd:element>
    <xsd:element name="Description0" ma:index="10" nillable="true" ma:displayName="Description" ma:internalName="Description0">
      <xsd:simpleType>
        <xsd:restriction base="dms:Note"/>
      </xsd:simpleType>
    </xsd:element>
    <xsd:element name="Updated" ma:index="11" nillable="true" ma:displayName="Updated" ma:format="DateOnly" ma:internalName="Updated">
      <xsd:simpleType>
        <xsd:restriction base="dms:DateTime"/>
      </xsd:simpleType>
    </xsd:element>
    <xsd:element name="Version0" ma:index="12" ma:displayName="Version" ma:format="Dropdown" ma:internalName="Version0">
      <xsd:simpleType>
        <xsd:restriction base="dms:Choice">
          <xsd:enumeration value="v1"/>
          <xsd:enumeration value="v2"/>
          <xsd:enumeration value="v3"/>
          <xsd:enumeration value="v4"/>
          <xsd:enumeration value="v5"/>
          <xsd:enumeration value="v6"/>
          <xsd:enumeration value="v7"/>
          <xsd:enumeration value="v8"/>
          <xsd:enumeration value="v9"/>
          <xsd:enumeration value="v10"/>
          <xsd:enumeration value="v11"/>
          <xsd:enumeration value="v12"/>
          <xsd:enumeration value="v13"/>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D2F418A2-55AA-45F8-B1B0-DB316AAEC689}">
  <ds:schemaRefs>
    <ds:schemaRef ds:uri="http://schemas.microsoft.com/office/2006/documentManagement/types"/>
    <ds:schemaRef ds:uri="http://www.w3.org/XML/1998/namespace"/>
    <ds:schemaRef ds:uri="BD4C8B7C-C1E9-483E-883D-65652DAF6F67"/>
    <ds:schemaRef ds:uri="http://purl.org/dc/terms/"/>
    <ds:schemaRef ds:uri="http://schemas.openxmlformats.org/package/2006/metadata/core-properties"/>
    <ds:schemaRef ds:uri="http://schemas.microsoft.com/office/2006/metadata/properties"/>
    <ds:schemaRef ds:uri="http://purl.org/dc/dcmitype/"/>
    <ds:schemaRef ds:uri="http://purl.org/dc/elements/1.1/"/>
  </ds:schemaRefs>
</ds:datastoreItem>
</file>

<file path=customXml/itemProps2.xml><?xml version="1.0" encoding="utf-8"?>
<ds:datastoreItem xmlns:ds="http://schemas.openxmlformats.org/officeDocument/2006/customXml" ds:itemID="{95B4A1C3-214A-4A0D-8F13-3B681E727AE4}">
  <ds:schemaRefs>
    <ds:schemaRef ds:uri="http://schemas.microsoft.com/sharepoint/v3/contenttype/forms"/>
  </ds:schemaRefs>
</ds:datastoreItem>
</file>

<file path=customXml/itemProps3.xml><?xml version="1.0" encoding="utf-8"?>
<ds:datastoreItem xmlns:ds="http://schemas.openxmlformats.org/officeDocument/2006/customXml" ds:itemID="{D1A009C0-BB5C-4005-989E-5CE421EF44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D4C8B7C-C1E9-483E-883D-65652DAF6F67"/>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HS SEDI Template v2</Template>
  <TotalTime>6647</TotalTime>
  <Words>240</Words>
  <Application>Microsoft Office PowerPoint</Application>
  <PresentationFormat>On-screen Show (4:3)</PresentationFormat>
  <Paragraphs>58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HS SEDI Template v2</vt:lpstr>
      <vt:lpstr>OVAL Test Content</vt:lpstr>
      <vt:lpstr>Introduction to the OVAL Test Content</vt:lpstr>
      <vt:lpstr>Use Cases</vt:lpstr>
      <vt:lpstr>Usage</vt:lpstr>
      <vt:lpstr>Next Steps</vt:lpstr>
    </vt:vector>
  </TitlesOfParts>
  <Company>MITRE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c:title>
  <dc:creator>Alfred Ouyang</dc:creator>
  <dc:description>Version 1.0 _x000d_
12/03/07</dc:description>
  <cp:lastModifiedBy>Mike Lah</cp:lastModifiedBy>
  <cp:revision>223</cp:revision>
  <dcterms:created xsi:type="dcterms:W3CDTF">2011-01-08T16:06:19Z</dcterms:created>
  <dcterms:modified xsi:type="dcterms:W3CDTF">2011-03-21T15:07:01Z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0x0101007C8B4CBDE9C13E48883D65652DAF6F67</vt:lpwstr>
  </property>
  <property fmtid="{D5CDD505-2E9C-101B-9397-08002B2CF9AE}" pid="3" name="Dept/Type">
    <vt:lpwstr>HS SEDI</vt:lpwstr>
  </property>
  <property fmtid="{D5CDD505-2E9C-101B-9397-08002B2CF9AE}" pid="4" name="Description0">
    <vt:lpwstr>Template for use with work program deliverables authored by, and attributed to, HS SEDI. Contains HS SEDI/MITRE logo and copyright notice. This is an Office 2007 template.</vt:lpwstr>
  </property>
  <property fmtid="{D5CDD505-2E9C-101B-9397-08002B2CF9AE}" pid="5" name="Format">
    <vt:lpwstr>PowerPoint</vt:lpwstr>
  </property>
  <property fmtid="{D5CDD505-2E9C-101B-9397-08002B2CF9AE}" pid="6" name="Version0">
    <vt:lpwstr>v1</vt:lpwstr>
  </property>
  <property fmtid="{D5CDD505-2E9C-101B-9397-08002B2CF9AE}" pid="7" name="Updated">
    <vt:lpwstr>2010-06-16T00:00:00Z</vt:lpwstr>
  </property>
  <property fmtid="{D5CDD505-2E9C-101B-9397-08002B2CF9AE}" pid="8" name="MITRE Sensitivity">
    <vt:lpwstr>Internal MITRE Information</vt:lpwstr>
  </property>
  <property fmtid="{D5CDD505-2E9C-101B-9397-08002B2CF9AE}" pid="9" name="Release Statement">
    <vt:lpwstr>For Internal MITRE Use</vt:lpwstr>
  </property>
</Properties>
</file>